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3"/>
  </p:notesMasterIdLst>
  <p:handoutMasterIdLst>
    <p:handoutMasterId r:id="rId24"/>
  </p:handoutMasterIdLst>
  <p:sldIdLst>
    <p:sldId id="256" r:id="rId2"/>
    <p:sldId id="266" r:id="rId3"/>
    <p:sldId id="294" r:id="rId4"/>
    <p:sldId id="257" r:id="rId5"/>
    <p:sldId id="267" r:id="rId6"/>
    <p:sldId id="290" r:id="rId7"/>
    <p:sldId id="293" r:id="rId8"/>
    <p:sldId id="258" r:id="rId9"/>
    <p:sldId id="287" r:id="rId10"/>
    <p:sldId id="261" r:id="rId11"/>
    <p:sldId id="262" r:id="rId12"/>
    <p:sldId id="297" r:id="rId13"/>
    <p:sldId id="268" r:id="rId14"/>
    <p:sldId id="264" r:id="rId15"/>
    <p:sldId id="298" r:id="rId16"/>
    <p:sldId id="299" r:id="rId17"/>
    <p:sldId id="300" r:id="rId18"/>
    <p:sldId id="295" r:id="rId19"/>
    <p:sldId id="296" r:id="rId20"/>
    <p:sldId id="288" r:id="rId21"/>
    <p:sldId id="28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45BB4F8-DE11-42F6-8540-5F78DA8DE1FE}" type="datetimeFigureOut">
              <a:rPr lang="en-US" smtClean="0"/>
              <a:t>3/11/2021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2E466E7-1F75-46EA-B776-4A89CC2DB1E6}" type="slidenum">
              <a:rPr lang="en-US" smtClean="0"/>
              <a:t>‹#›</a:t>
            </a:fld>
            <a:endParaRPr lang="en-US"/>
          </a:p>
        </p:txBody>
      </p:sp>
    </p:spTree>
    <p:extLst>
      <p:ext uri="{BB962C8B-B14F-4D97-AF65-F5344CB8AC3E}">
        <p14:creationId xmlns:p14="http://schemas.microsoft.com/office/powerpoint/2010/main" val="2410774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FD72086-6E01-4FF3-B1B2-9F0EC744BF56}" type="datetimeFigureOut">
              <a:rPr lang="en-US" smtClean="0"/>
              <a:t>3/11/2021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9711E27-030E-4C24-BC4B-7EE21E1C9574}" type="slidenum">
              <a:rPr lang="en-US" smtClean="0"/>
              <a:t>‹#›</a:t>
            </a:fld>
            <a:endParaRPr lang="en-US"/>
          </a:p>
        </p:txBody>
      </p:sp>
    </p:spTree>
    <p:extLst>
      <p:ext uri="{BB962C8B-B14F-4D97-AF65-F5344CB8AC3E}">
        <p14:creationId xmlns:p14="http://schemas.microsoft.com/office/powerpoint/2010/main" val="348936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11E27-030E-4C24-BC4B-7EE21E1C9574}" type="slidenum">
              <a:rPr lang="en-US" smtClean="0"/>
              <a:t>1</a:t>
            </a:fld>
            <a:endParaRPr lang="en-US"/>
          </a:p>
        </p:txBody>
      </p:sp>
    </p:spTree>
    <p:extLst>
      <p:ext uri="{BB962C8B-B14F-4D97-AF65-F5344CB8AC3E}">
        <p14:creationId xmlns:p14="http://schemas.microsoft.com/office/powerpoint/2010/main" val="330297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11E27-030E-4C24-BC4B-7EE21E1C9574}" type="slidenum">
              <a:rPr lang="en-US" smtClean="0"/>
              <a:t>2</a:t>
            </a:fld>
            <a:endParaRPr lang="en-US"/>
          </a:p>
        </p:txBody>
      </p:sp>
    </p:spTree>
    <p:extLst>
      <p:ext uri="{BB962C8B-B14F-4D97-AF65-F5344CB8AC3E}">
        <p14:creationId xmlns:p14="http://schemas.microsoft.com/office/powerpoint/2010/main" val="322459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11E27-030E-4C24-BC4B-7EE21E1C9574}" type="slidenum">
              <a:rPr lang="en-US" smtClean="0"/>
              <a:t>3</a:t>
            </a:fld>
            <a:endParaRPr lang="en-US"/>
          </a:p>
        </p:txBody>
      </p:sp>
    </p:spTree>
    <p:extLst>
      <p:ext uri="{BB962C8B-B14F-4D97-AF65-F5344CB8AC3E}">
        <p14:creationId xmlns:p14="http://schemas.microsoft.com/office/powerpoint/2010/main" val="86225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73FA34-4229-4DC6-AC4B-DEB5C3273D9D}"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96007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036A0-576E-4DE8-AA39-044F5F8DFB6F}"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4008020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E71CC1-D6CE-4D74-A301-39D06FA53B97}"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970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60C6BB-A460-4ECF-8ED0-34BEB2DC48AA}"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9162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036A0-576E-4DE8-AA39-044F5F8DFB6F}"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073362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036A0-576E-4DE8-AA39-044F5F8DFB6F}"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2579755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5968F9-9DD1-4DDA-88DD-053CB2BD1F0F}"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2432249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F5206-8DEB-4F8A-BE93-D66100E72656}"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85141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2D590-405C-4B1C-A774-0FAD3CADFF36}"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392084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C332E2-A124-4F31-A9BE-1F8231A9ABF2}" type="datetime1">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365978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1FB53-6255-4F8C-AA6B-042AA92BCC7E}" type="datetime1">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322112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56888C-0F27-490C-B059-4ABFF74851BA}" type="datetime1">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119044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9F64F1-143D-4016-AA56-392E0CABF204}" type="datetime1">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197739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4CDB2-BA22-41C5-A36F-BB8C27A34261}" type="datetime1">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124757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593515-B46D-4805-A4CA-848DC2E1C142}" type="datetime1">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300216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A6E803-9B8E-4EDB-8546-661BDCDF3B08}" type="datetime1">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306B7-A1B7-4D03-B89F-38A6EDA15D95}" type="slidenum">
              <a:rPr lang="en-US" smtClean="0"/>
              <a:t>‹#›</a:t>
            </a:fld>
            <a:endParaRPr lang="en-US"/>
          </a:p>
        </p:txBody>
      </p:sp>
    </p:spTree>
    <p:extLst>
      <p:ext uri="{BB962C8B-B14F-4D97-AF65-F5344CB8AC3E}">
        <p14:creationId xmlns:p14="http://schemas.microsoft.com/office/powerpoint/2010/main" val="31299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8036A0-576E-4DE8-AA39-044F5F8DFB6F}" type="datetime1">
              <a:rPr lang="en-US" smtClean="0"/>
              <a:t>3/11/2021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0306B7-A1B7-4D03-B89F-38A6EDA15D95}" type="slidenum">
              <a:rPr lang="en-US" smtClean="0"/>
              <a:t>‹#›</a:t>
            </a:fld>
            <a:endParaRPr lang="en-US"/>
          </a:p>
        </p:txBody>
      </p:sp>
    </p:spTree>
    <p:extLst>
      <p:ext uri="{BB962C8B-B14F-4D97-AF65-F5344CB8AC3E}">
        <p14:creationId xmlns:p14="http://schemas.microsoft.com/office/powerpoint/2010/main" val="1313240245"/>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apevincentpolice@centralny.twcbc.com" TargetMode="External"/><Relationship Id="rId2" Type="http://schemas.openxmlformats.org/officeDocument/2006/relationships/hyperlink" Target="http://www.villageofcapevincent.org/polic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capevincentpolice@centralny.twcbc.com" TargetMode="External"/><Relationship Id="rId2" Type="http://schemas.openxmlformats.org/officeDocument/2006/relationships/hyperlink" Target="http://www.villageofcapevincent.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671" y="1573428"/>
            <a:ext cx="9115535" cy="3860025"/>
          </a:xfrm>
        </p:spPr>
        <p:txBody>
          <a:bodyPr/>
          <a:lstStyle/>
          <a:p>
            <a:br>
              <a:rPr lang="en-US" sz="6000" dirty="0"/>
            </a:br>
            <a:br>
              <a:rPr lang="en-US" sz="6000" dirty="0"/>
            </a:br>
            <a:br>
              <a:rPr lang="en-US" sz="6000" dirty="0"/>
            </a:br>
            <a:br>
              <a:rPr lang="en-US" sz="6000" dirty="0"/>
            </a:br>
            <a:br>
              <a:rPr lang="en-US" sz="6000" dirty="0"/>
            </a:br>
            <a:br>
              <a:rPr lang="en-US" sz="6000" dirty="0"/>
            </a:br>
            <a:r>
              <a:rPr lang="en-US" sz="6000" dirty="0"/>
              <a:t>Village of Cape Vincent </a:t>
            </a:r>
            <a:br>
              <a:rPr lang="en-US" sz="6000" dirty="0"/>
            </a:br>
            <a:r>
              <a:rPr lang="en-US" sz="6000" dirty="0"/>
              <a:t>Police Outreach</a:t>
            </a:r>
            <a:br>
              <a:rPr lang="en-US" dirty="0"/>
            </a:br>
            <a:br>
              <a:rPr lang="en-US" dirty="0"/>
            </a:br>
            <a:endParaRPr lang="en-US" dirty="0"/>
          </a:p>
        </p:txBody>
      </p:sp>
      <p:sp>
        <p:nvSpPr>
          <p:cNvPr id="3" name="Subtitle 2"/>
          <p:cNvSpPr>
            <a:spLocks noGrp="1"/>
          </p:cNvSpPr>
          <p:nvPr>
            <p:ph type="subTitle" idx="1"/>
          </p:nvPr>
        </p:nvSpPr>
        <p:spPr>
          <a:xfrm>
            <a:off x="810001" y="5280846"/>
            <a:ext cx="10572000" cy="1309424"/>
          </a:xfrm>
        </p:spPr>
        <p:txBody>
          <a:bodyPr>
            <a:normAutofit/>
          </a:bodyPr>
          <a:lstStyle/>
          <a:p>
            <a:pPr algn="r"/>
            <a:r>
              <a:rPr lang="en-US" sz="3200" dirty="0"/>
              <a:t>March 9, 2021 – 6:00 P.M.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18" y="2905288"/>
            <a:ext cx="2249097" cy="2504328"/>
          </a:xfrm>
          <a:prstGeom prst="rect">
            <a:avLst/>
          </a:prstGeom>
        </p:spPr>
      </p:pic>
    </p:spTree>
    <p:extLst>
      <p:ext uri="{BB962C8B-B14F-4D97-AF65-F5344CB8AC3E}">
        <p14:creationId xmlns:p14="http://schemas.microsoft.com/office/powerpoint/2010/main" val="28842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21" y="3376119"/>
            <a:ext cx="6655962" cy="1826581"/>
          </a:xfrm>
        </p:spPr>
        <p:txBody>
          <a:bodyPr>
            <a:normAutofit/>
          </a:bodyPr>
          <a:lstStyle/>
          <a:p>
            <a:r>
              <a:rPr lang="en-US" sz="4800" dirty="0"/>
              <a:t>Community Survey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225" y="233666"/>
            <a:ext cx="3280711" cy="2467201"/>
          </a:xfrm>
          <a:prstGeom prst="rect">
            <a:avLst/>
          </a:prstGeom>
          <a:ln w="28575">
            <a:solidFill>
              <a:srgbClr val="FF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711" y="973417"/>
            <a:ext cx="3890826" cy="2914582"/>
          </a:xfrm>
          <a:prstGeom prst="rect">
            <a:avLst/>
          </a:prstGeom>
          <a:ln w="28575">
            <a:solidFill>
              <a:srgbClr val="FFC00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8356" y="3682387"/>
            <a:ext cx="3400697" cy="2550523"/>
          </a:xfrm>
          <a:prstGeom prst="rect">
            <a:avLst/>
          </a:prstGeom>
          <a:ln w="28575">
            <a:solidFill>
              <a:srgbClr val="C00000"/>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02" y="1896503"/>
            <a:ext cx="4055609" cy="2009645"/>
          </a:xfrm>
          <a:prstGeom prst="rect">
            <a:avLst/>
          </a:prstGeom>
          <a:ln w="28575">
            <a:solidFill>
              <a:srgbClr val="C00000"/>
            </a:solidFill>
          </a:ln>
        </p:spPr>
      </p:pic>
    </p:spTree>
    <p:extLst>
      <p:ext uri="{BB962C8B-B14F-4D97-AF65-F5344CB8AC3E}">
        <p14:creationId xmlns:p14="http://schemas.microsoft.com/office/powerpoint/2010/main" val="101823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Community Survey Overview</a:t>
            </a:r>
          </a:p>
        </p:txBody>
      </p:sp>
      <p:sp>
        <p:nvSpPr>
          <p:cNvPr id="3" name="Content Placeholder 2"/>
          <p:cNvSpPr>
            <a:spLocks noGrp="1"/>
          </p:cNvSpPr>
          <p:nvPr>
            <p:ph idx="1"/>
          </p:nvPr>
        </p:nvSpPr>
        <p:spPr>
          <a:xfrm>
            <a:off x="677334" y="2401483"/>
            <a:ext cx="8596668" cy="3813787"/>
          </a:xfrm>
        </p:spPr>
        <p:txBody>
          <a:bodyPr>
            <a:noAutofit/>
          </a:bodyPr>
          <a:lstStyle/>
          <a:p>
            <a:r>
              <a:rPr lang="en-US" sz="2400" dirty="0"/>
              <a:t>Survey was available to the public from October 21, 2020 – January 1, 2021</a:t>
            </a:r>
          </a:p>
          <a:p>
            <a:r>
              <a:rPr lang="en-US" sz="2400" dirty="0"/>
              <a:t>Survey distributed by the U.S. Department of Justice, Office of Community Oriented Policing Services (COPS Office) as referenced in the </a:t>
            </a:r>
            <a:r>
              <a:rPr lang="en-US" sz="2400" i="1" dirty="0"/>
              <a:t>New York State Police Reform and Reinvention Collaborative Resource &amp; Guide for Public Officials and Citizens</a:t>
            </a:r>
            <a:r>
              <a:rPr lang="en-US" sz="2400" dirty="0"/>
              <a:t>.</a:t>
            </a:r>
          </a:p>
        </p:txBody>
      </p:sp>
    </p:spTree>
    <p:extLst>
      <p:ext uri="{BB962C8B-B14F-4D97-AF65-F5344CB8AC3E}">
        <p14:creationId xmlns:p14="http://schemas.microsoft.com/office/powerpoint/2010/main" val="1006568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Community Survey Overview</a:t>
            </a:r>
          </a:p>
        </p:txBody>
      </p:sp>
      <p:sp>
        <p:nvSpPr>
          <p:cNvPr id="3" name="Content Placeholder 2"/>
          <p:cNvSpPr>
            <a:spLocks noGrp="1"/>
          </p:cNvSpPr>
          <p:nvPr>
            <p:ph idx="1"/>
          </p:nvPr>
        </p:nvSpPr>
        <p:spPr>
          <a:xfrm>
            <a:off x="677334" y="2388231"/>
            <a:ext cx="8596668" cy="3389718"/>
          </a:xfrm>
        </p:spPr>
        <p:txBody>
          <a:bodyPr>
            <a:noAutofit/>
          </a:bodyPr>
          <a:lstStyle/>
          <a:p>
            <a:r>
              <a:rPr lang="en-US" sz="2400" dirty="0"/>
              <a:t>Survey was open to the public</a:t>
            </a:r>
          </a:p>
          <a:p>
            <a:r>
              <a:rPr lang="en-US" sz="2400" dirty="0"/>
              <a:t>A total of 7 surveys were completed and returned</a:t>
            </a:r>
          </a:p>
          <a:p>
            <a:r>
              <a:rPr lang="en-US" sz="2400" dirty="0"/>
              <a:t>The survey contained 31 multiple choice questions</a:t>
            </a:r>
          </a:p>
          <a:p>
            <a:r>
              <a:rPr lang="en-US" sz="2400" dirty="0"/>
              <a:t>Results are included in the Police Reform Report</a:t>
            </a:r>
          </a:p>
          <a:p>
            <a:endParaRPr lang="en-US" sz="2400" dirty="0"/>
          </a:p>
          <a:p>
            <a:r>
              <a:rPr lang="en-US" sz="2400" dirty="0"/>
              <a:t>Thank you to everyone who participated in the survey</a:t>
            </a:r>
          </a:p>
        </p:txBody>
      </p:sp>
    </p:spTree>
    <p:extLst>
      <p:ext uri="{BB962C8B-B14F-4D97-AF65-F5344CB8AC3E}">
        <p14:creationId xmlns:p14="http://schemas.microsoft.com/office/powerpoint/2010/main" val="2684007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472817"/>
            <a:ext cx="8596668" cy="1826581"/>
          </a:xfrm>
        </p:spPr>
        <p:txBody>
          <a:bodyPr/>
          <a:lstStyle/>
          <a:p>
            <a:r>
              <a:rPr lang="en-US" dirty="0"/>
              <a:t>NYS Police Reform and Reinvention Collaborative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246" y="366379"/>
            <a:ext cx="3309254" cy="22937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709" y="4200249"/>
            <a:ext cx="3053778" cy="2293727"/>
          </a:xfrm>
          <a:prstGeom prst="rect">
            <a:avLst/>
          </a:prstGeom>
        </p:spPr>
      </p:pic>
    </p:spTree>
    <p:extLst>
      <p:ext uri="{BB962C8B-B14F-4D97-AF65-F5344CB8AC3E}">
        <p14:creationId xmlns:p14="http://schemas.microsoft.com/office/powerpoint/2010/main" val="2907619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859407"/>
          </a:xfrm>
        </p:spPr>
        <p:txBody>
          <a:bodyPr/>
          <a:lstStyle/>
          <a:p>
            <a:r>
              <a:rPr lang="en-US" sz="4000" dirty="0"/>
              <a:t>New York State Police Reform</a:t>
            </a:r>
            <a:br>
              <a:rPr lang="en-US" sz="4000" dirty="0"/>
            </a:br>
            <a:r>
              <a:rPr lang="en-US" sz="4000" dirty="0"/>
              <a:t>and Reinvention Collaborative</a:t>
            </a:r>
            <a:br>
              <a:rPr lang="en-US" dirty="0"/>
            </a:br>
            <a:endParaRPr lang="en-US" dirty="0"/>
          </a:p>
        </p:txBody>
      </p:sp>
      <p:sp>
        <p:nvSpPr>
          <p:cNvPr id="3" name="Content Placeholder 2"/>
          <p:cNvSpPr>
            <a:spLocks noGrp="1"/>
          </p:cNvSpPr>
          <p:nvPr>
            <p:ph idx="1"/>
          </p:nvPr>
        </p:nvSpPr>
        <p:spPr>
          <a:xfrm>
            <a:off x="677334" y="2160589"/>
            <a:ext cx="9472506" cy="4605971"/>
          </a:xfrm>
        </p:spPr>
        <p:txBody>
          <a:bodyPr>
            <a:normAutofit/>
          </a:bodyPr>
          <a:lstStyle/>
          <a:p>
            <a:r>
              <a:rPr lang="en-US" sz="2400" dirty="0"/>
              <a:t>NYS Governor Cuomo Executive Order 203 requires each law enforcement agency in NYS to create a police reform and reinvention plan in a collaborative manner with the community.</a:t>
            </a:r>
          </a:p>
          <a:p>
            <a:r>
              <a:rPr lang="en-US" sz="2400" dirty="0"/>
              <a:t>The Village decided on three outreach efforts:</a:t>
            </a:r>
          </a:p>
          <a:p>
            <a:pPr lvl="1"/>
            <a:r>
              <a:rPr lang="en-US" sz="2400" dirty="0"/>
              <a:t>  1)  Community-wide survey</a:t>
            </a:r>
          </a:p>
          <a:p>
            <a:pPr lvl="1"/>
            <a:r>
              <a:rPr lang="en-US" sz="2400" dirty="0"/>
              <a:t>  2)  A virtual meeting</a:t>
            </a:r>
          </a:p>
          <a:p>
            <a:pPr lvl="1"/>
            <a:r>
              <a:rPr lang="en-US" sz="2400" dirty="0"/>
              <a:t>  3)  Soliciting comments on a draft plan. </a:t>
            </a:r>
          </a:p>
        </p:txBody>
      </p:sp>
    </p:spTree>
    <p:extLst>
      <p:ext uri="{BB962C8B-B14F-4D97-AF65-F5344CB8AC3E}">
        <p14:creationId xmlns:p14="http://schemas.microsoft.com/office/powerpoint/2010/main" val="185982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859407"/>
          </a:xfrm>
        </p:spPr>
        <p:txBody>
          <a:bodyPr/>
          <a:lstStyle/>
          <a:p>
            <a:r>
              <a:rPr lang="en-US" sz="4000" dirty="0"/>
              <a:t>New York State Police Reform</a:t>
            </a:r>
            <a:br>
              <a:rPr lang="en-US" sz="4000" dirty="0"/>
            </a:br>
            <a:r>
              <a:rPr lang="en-US" sz="4000" dirty="0"/>
              <a:t>and Reinvention Collaborative</a:t>
            </a:r>
            <a:br>
              <a:rPr lang="en-US" dirty="0"/>
            </a:br>
            <a:endParaRPr lang="en-US" dirty="0"/>
          </a:p>
        </p:txBody>
      </p:sp>
      <p:sp>
        <p:nvSpPr>
          <p:cNvPr id="3" name="Content Placeholder 2"/>
          <p:cNvSpPr>
            <a:spLocks noGrp="1"/>
          </p:cNvSpPr>
          <p:nvPr>
            <p:ph idx="1"/>
          </p:nvPr>
        </p:nvSpPr>
        <p:spPr>
          <a:xfrm>
            <a:off x="677334" y="2571403"/>
            <a:ext cx="9472506" cy="3922159"/>
          </a:xfrm>
        </p:spPr>
        <p:txBody>
          <a:bodyPr>
            <a:normAutofit/>
          </a:bodyPr>
          <a:lstStyle/>
          <a:p>
            <a:pPr>
              <a:buFont typeface="Wingdings" panose="05000000000000000000" pitchFamily="2" charset="2"/>
              <a:buChar char="q"/>
            </a:pPr>
            <a:r>
              <a:rPr lang="en-US" sz="2800" dirty="0"/>
              <a:t>Covers topics that include:</a:t>
            </a:r>
          </a:p>
          <a:p>
            <a:r>
              <a:rPr lang="en-US" sz="2400" dirty="0"/>
              <a:t>Policy and Procedure</a:t>
            </a:r>
          </a:p>
          <a:p>
            <a:r>
              <a:rPr lang="en-US" sz="2400" dirty="0"/>
              <a:t>Use of Force</a:t>
            </a:r>
          </a:p>
          <a:p>
            <a:r>
              <a:rPr lang="en-US" sz="2400" dirty="0"/>
              <a:t>Crowd Management</a:t>
            </a:r>
          </a:p>
          <a:p>
            <a:r>
              <a:rPr lang="en-US" sz="2400" dirty="0"/>
              <a:t>Community Policing</a:t>
            </a:r>
          </a:p>
          <a:p>
            <a:r>
              <a:rPr lang="en-US" sz="2400" dirty="0"/>
              <a:t>Community Outreach Efforts</a:t>
            </a:r>
          </a:p>
          <a:p>
            <a:r>
              <a:rPr lang="en-US" sz="2400" dirty="0"/>
              <a:t>Implicit Bias Awareness Training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595" y="2306594"/>
            <a:ext cx="4029403" cy="2686269"/>
          </a:xfrm>
          <a:prstGeom prst="rect">
            <a:avLst/>
          </a:prstGeom>
        </p:spPr>
      </p:pic>
    </p:spTree>
    <p:extLst>
      <p:ext uri="{BB962C8B-B14F-4D97-AF65-F5344CB8AC3E}">
        <p14:creationId xmlns:p14="http://schemas.microsoft.com/office/powerpoint/2010/main" val="37730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859407"/>
          </a:xfrm>
        </p:spPr>
        <p:txBody>
          <a:bodyPr/>
          <a:lstStyle/>
          <a:p>
            <a:r>
              <a:rPr lang="en-US" sz="4000" dirty="0"/>
              <a:t>New York State Police Reform</a:t>
            </a:r>
            <a:br>
              <a:rPr lang="en-US" sz="4000" dirty="0"/>
            </a:br>
            <a:r>
              <a:rPr lang="en-US" sz="4000" dirty="0"/>
              <a:t>and Reinvention Collaborative</a:t>
            </a:r>
            <a:br>
              <a:rPr lang="en-US" dirty="0"/>
            </a:br>
            <a:endParaRPr lang="en-US" dirty="0"/>
          </a:p>
        </p:txBody>
      </p:sp>
      <p:sp>
        <p:nvSpPr>
          <p:cNvPr id="3" name="Content Placeholder 2"/>
          <p:cNvSpPr>
            <a:spLocks noGrp="1"/>
          </p:cNvSpPr>
          <p:nvPr>
            <p:ph idx="1"/>
          </p:nvPr>
        </p:nvSpPr>
        <p:spPr>
          <a:xfrm>
            <a:off x="677334" y="2611166"/>
            <a:ext cx="9472506" cy="3564350"/>
          </a:xfrm>
        </p:spPr>
        <p:txBody>
          <a:bodyPr>
            <a:normAutofit/>
          </a:bodyPr>
          <a:lstStyle/>
          <a:p>
            <a:r>
              <a:rPr lang="en-US" sz="2400" dirty="0"/>
              <a:t>De-Escalation Training</a:t>
            </a:r>
          </a:p>
          <a:p>
            <a:r>
              <a:rPr lang="en-US" sz="2400" dirty="0"/>
              <a:t>Restorative Justice Practices</a:t>
            </a:r>
          </a:p>
          <a:p>
            <a:r>
              <a:rPr lang="en-US" sz="2400" dirty="0"/>
              <a:t>Transparent Citizen Complaint Procedures</a:t>
            </a:r>
          </a:p>
          <a:p>
            <a:r>
              <a:rPr lang="en-US" sz="2400" dirty="0"/>
              <a:t>Specific Issues Unique to Our Area</a:t>
            </a:r>
          </a:p>
          <a:p>
            <a:r>
              <a:rPr lang="en-US" sz="2400" dirty="0"/>
              <a:t>Problem Oriented Policing</a:t>
            </a:r>
          </a:p>
          <a:p>
            <a:r>
              <a:rPr lang="en-US" sz="2400" dirty="0"/>
              <a:t>Focused Deterrence</a:t>
            </a:r>
          </a:p>
          <a:p>
            <a:r>
              <a:rPr lang="en-US" sz="2400" dirty="0"/>
              <a:t>Attention to Environmental Design</a:t>
            </a:r>
          </a:p>
        </p:txBody>
      </p:sp>
    </p:spTree>
    <p:extLst>
      <p:ext uri="{BB962C8B-B14F-4D97-AF65-F5344CB8AC3E}">
        <p14:creationId xmlns:p14="http://schemas.microsoft.com/office/powerpoint/2010/main" val="22688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859407"/>
          </a:xfrm>
        </p:spPr>
        <p:txBody>
          <a:bodyPr/>
          <a:lstStyle/>
          <a:p>
            <a:r>
              <a:rPr lang="en-US" sz="4000" dirty="0"/>
              <a:t>New York State Police Reform</a:t>
            </a:r>
            <a:br>
              <a:rPr lang="en-US" sz="4000" dirty="0"/>
            </a:br>
            <a:r>
              <a:rPr lang="en-US" sz="4000" dirty="0"/>
              <a:t>and Reinvention Collaborative</a:t>
            </a:r>
            <a:br>
              <a:rPr lang="en-US" dirty="0"/>
            </a:br>
            <a:endParaRPr lang="en-US" dirty="0"/>
          </a:p>
        </p:txBody>
      </p:sp>
      <p:sp>
        <p:nvSpPr>
          <p:cNvPr id="3" name="Content Placeholder 2"/>
          <p:cNvSpPr>
            <a:spLocks noGrp="1"/>
          </p:cNvSpPr>
          <p:nvPr>
            <p:ph idx="1"/>
          </p:nvPr>
        </p:nvSpPr>
        <p:spPr>
          <a:xfrm>
            <a:off x="677334" y="2611166"/>
            <a:ext cx="9472506" cy="3564350"/>
          </a:xfrm>
        </p:spPr>
        <p:txBody>
          <a:bodyPr>
            <a:normAutofit/>
          </a:bodyPr>
          <a:lstStyle/>
          <a:p>
            <a:r>
              <a:rPr lang="en-US" sz="2400" dirty="0"/>
              <a:t>Departmental Training</a:t>
            </a:r>
          </a:p>
          <a:p>
            <a:r>
              <a:rPr lang="en-US" sz="2400" dirty="0"/>
              <a:t>Community and Public Input</a:t>
            </a:r>
          </a:p>
          <a:p>
            <a:r>
              <a:rPr lang="en-US" sz="2400" dirty="0"/>
              <a:t>Mental Health and Hygiene</a:t>
            </a:r>
          </a:p>
          <a:p>
            <a:r>
              <a:rPr lang="en-US" sz="2400" dirty="0"/>
              <a:t>Citizen and Internal Complaints</a:t>
            </a:r>
          </a:p>
        </p:txBody>
      </p:sp>
    </p:spTree>
    <p:extLst>
      <p:ext uri="{BB962C8B-B14F-4D97-AF65-F5344CB8AC3E}">
        <p14:creationId xmlns:p14="http://schemas.microsoft.com/office/powerpoint/2010/main" val="421234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859407"/>
          </a:xfrm>
        </p:spPr>
        <p:txBody>
          <a:bodyPr/>
          <a:lstStyle/>
          <a:p>
            <a:r>
              <a:rPr lang="en-US" sz="4800" dirty="0"/>
              <a:t>Next Steps</a:t>
            </a:r>
            <a:br>
              <a:rPr lang="en-US" dirty="0"/>
            </a:br>
            <a:endParaRPr lang="en-US" dirty="0"/>
          </a:p>
        </p:txBody>
      </p:sp>
      <p:sp>
        <p:nvSpPr>
          <p:cNvPr id="3" name="Content Placeholder 2"/>
          <p:cNvSpPr>
            <a:spLocks noGrp="1"/>
          </p:cNvSpPr>
          <p:nvPr>
            <p:ph idx="1"/>
          </p:nvPr>
        </p:nvSpPr>
        <p:spPr>
          <a:xfrm>
            <a:off x="677334" y="1794825"/>
            <a:ext cx="9472506" cy="4423092"/>
          </a:xfrm>
        </p:spPr>
        <p:txBody>
          <a:bodyPr>
            <a:normAutofit lnSpcReduction="10000"/>
          </a:bodyPr>
          <a:lstStyle/>
          <a:p>
            <a:r>
              <a:rPr lang="en-US" sz="2400" dirty="0"/>
              <a:t>Reform report and PowerPoint presentation will be posted on the Village website at </a:t>
            </a:r>
            <a:r>
              <a:rPr lang="en-US" sz="2400" dirty="0">
                <a:hlinkClick r:id="rId2"/>
              </a:rPr>
              <a:t>www.villageofcapevincent.org/policies</a:t>
            </a:r>
            <a:r>
              <a:rPr lang="en-US" sz="2400" dirty="0"/>
              <a:t> by March 12, 2021.</a:t>
            </a:r>
          </a:p>
          <a:p>
            <a:r>
              <a:rPr lang="en-US" sz="2400" dirty="0"/>
              <a:t>Community Stakeholders and members of the public are encouraged to review the reform report. The Cape Vincent Police Department welcomes suggestions for ways that the agency can improve the efficient and professional use of resources, increasing the health, safety and welfare of the citizens and visitors to our village.</a:t>
            </a:r>
          </a:p>
          <a:p>
            <a:r>
              <a:rPr lang="en-US" sz="2400" dirty="0"/>
              <a:t>Comments and suggestions can be left at the Village Office, or emailed to the department at:</a:t>
            </a:r>
          </a:p>
          <a:p>
            <a:pPr marL="0" indent="0" algn="ctr">
              <a:buNone/>
            </a:pPr>
            <a:r>
              <a:rPr lang="en-US" sz="2400" dirty="0">
                <a:hlinkClick r:id="rId3"/>
              </a:rPr>
              <a:t>capevincentpolice@centralny.twcbc.com</a:t>
            </a:r>
            <a:endParaRPr lang="en-US" sz="2400" dirty="0"/>
          </a:p>
          <a:p>
            <a:endParaRPr lang="en-US" sz="2400" dirty="0"/>
          </a:p>
        </p:txBody>
      </p:sp>
    </p:spTree>
    <p:extLst>
      <p:ext uri="{BB962C8B-B14F-4D97-AF65-F5344CB8AC3E}">
        <p14:creationId xmlns:p14="http://schemas.microsoft.com/office/powerpoint/2010/main" val="1807699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7"/>
            <a:ext cx="10571998" cy="1859407"/>
          </a:xfrm>
        </p:spPr>
        <p:txBody>
          <a:bodyPr/>
          <a:lstStyle/>
          <a:p>
            <a:r>
              <a:rPr lang="en-US" sz="4800" dirty="0"/>
              <a:t>Next Steps</a:t>
            </a:r>
            <a:br>
              <a:rPr lang="en-US" dirty="0"/>
            </a:br>
            <a:endParaRPr lang="en-US" dirty="0"/>
          </a:p>
        </p:txBody>
      </p:sp>
      <p:sp>
        <p:nvSpPr>
          <p:cNvPr id="3" name="Content Placeholder 2"/>
          <p:cNvSpPr>
            <a:spLocks noGrp="1"/>
          </p:cNvSpPr>
          <p:nvPr>
            <p:ph idx="1"/>
          </p:nvPr>
        </p:nvSpPr>
        <p:spPr>
          <a:xfrm>
            <a:off x="677334" y="1834019"/>
            <a:ext cx="9472506" cy="3665448"/>
          </a:xfrm>
        </p:spPr>
        <p:txBody>
          <a:bodyPr>
            <a:normAutofit fontScale="92500"/>
          </a:bodyPr>
          <a:lstStyle/>
          <a:p>
            <a:r>
              <a:rPr lang="en-US" sz="2400" dirty="0"/>
              <a:t>On March 23, 2021 the Cape Vincent Police Department will present a final draft of the reform report to the Board of Trustees, based upon the suggestions from the community and stakeholders.</a:t>
            </a:r>
          </a:p>
          <a:p>
            <a:r>
              <a:rPr lang="en-US" sz="2400" dirty="0"/>
              <a:t>Once the final reform report is accepted by the Board of Trustees, it will be sent to Albany to be filed in accordance with Governor Cuomo’s Executive Order 203. This is required to be completed by April 1, 2021.</a:t>
            </a:r>
          </a:p>
          <a:p>
            <a:r>
              <a:rPr lang="en-US" sz="2400" dirty="0"/>
              <a:t>The Police Department will continue to engage the community on a regular basis to maintain the trust and support of our residents and visitors.</a:t>
            </a:r>
          </a:p>
          <a:p>
            <a:endParaRPr lang="en-US" sz="2200" dirty="0"/>
          </a:p>
        </p:txBody>
      </p:sp>
    </p:spTree>
    <p:extLst>
      <p:ext uri="{BB962C8B-B14F-4D97-AF65-F5344CB8AC3E}">
        <p14:creationId xmlns:p14="http://schemas.microsoft.com/office/powerpoint/2010/main" val="3003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09" y="3954908"/>
            <a:ext cx="8596668" cy="1826581"/>
          </a:xfrm>
        </p:spPr>
        <p:txBody>
          <a:bodyPr>
            <a:normAutofit/>
          </a:bodyPr>
          <a:lstStyle/>
          <a:p>
            <a:r>
              <a:rPr lang="en-US" sz="5400" dirty="0"/>
              <a:t>Welcome and Introductions</a:t>
            </a:r>
          </a:p>
        </p:txBody>
      </p:sp>
      <p:sp>
        <p:nvSpPr>
          <p:cNvPr id="3" name="Text Placeholder 2"/>
          <p:cNvSpPr>
            <a:spLocks noGrp="1"/>
          </p:cNvSpPr>
          <p:nvPr>
            <p:ph type="body" idx="1"/>
          </p:nvPr>
        </p:nvSpPr>
        <p:spPr>
          <a:xfrm>
            <a:off x="703461" y="5755355"/>
            <a:ext cx="8596668" cy="860400"/>
          </a:xfrm>
        </p:spPr>
        <p:txBody>
          <a:bodyPr>
            <a:normAutofit/>
          </a:bodyPr>
          <a:lstStyle/>
          <a:p>
            <a:r>
              <a:rPr lang="en-US" sz="2400" dirty="0"/>
              <a:t>Mayor Jerry Golden and Officer-In-Charge Shaun Cuddeback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125" y="651295"/>
            <a:ext cx="6149340" cy="3768526"/>
          </a:xfrm>
          <a:prstGeom prst="rect">
            <a:avLst/>
          </a:prstGeom>
        </p:spPr>
      </p:pic>
    </p:spTree>
    <p:extLst>
      <p:ext uri="{BB962C8B-B14F-4D97-AF65-F5344CB8AC3E}">
        <p14:creationId xmlns:p14="http://schemas.microsoft.com/office/powerpoint/2010/main" val="1020671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Contact Information</a:t>
            </a:r>
          </a:p>
        </p:txBody>
      </p:sp>
      <p:sp>
        <p:nvSpPr>
          <p:cNvPr id="3" name="Content Placeholder 2"/>
          <p:cNvSpPr>
            <a:spLocks noGrp="1"/>
          </p:cNvSpPr>
          <p:nvPr>
            <p:ph idx="1"/>
          </p:nvPr>
        </p:nvSpPr>
        <p:spPr>
          <a:xfrm>
            <a:off x="810000" y="1521725"/>
            <a:ext cx="10554574" cy="5009704"/>
          </a:xfrm>
        </p:spPr>
        <p:txBody>
          <a:bodyPr>
            <a:noAutofit/>
          </a:bodyPr>
          <a:lstStyle/>
          <a:p>
            <a:pPr marL="0" indent="0">
              <a:buNone/>
            </a:pPr>
            <a:r>
              <a:rPr lang="en-US" sz="2200" b="1" u="sng" dirty="0"/>
              <a:t>ADDRESS</a:t>
            </a:r>
          </a:p>
          <a:p>
            <a:r>
              <a:rPr lang="en-US" sz="2200" dirty="0"/>
              <a:t>Village Police Office – 177 North James Street, PO Box 337</a:t>
            </a:r>
          </a:p>
          <a:p>
            <a:pPr marL="2286000" lvl="5" indent="0">
              <a:buNone/>
            </a:pPr>
            <a:r>
              <a:rPr lang="en-US" sz="2200" dirty="0"/>
              <a:t>           Cape Vincent, NY 13618</a:t>
            </a:r>
          </a:p>
          <a:p>
            <a:endParaRPr lang="en-US" sz="1200" dirty="0"/>
          </a:p>
          <a:p>
            <a:pPr marL="0" indent="0">
              <a:buNone/>
            </a:pPr>
            <a:r>
              <a:rPr lang="en-US" sz="2200" b="1" u="sng" dirty="0"/>
              <a:t>PHONE NUMBERS</a:t>
            </a:r>
          </a:p>
          <a:p>
            <a:r>
              <a:rPr lang="en-US" sz="2200" dirty="0"/>
              <a:t>(315) 654-3400 Village Police Office Phone for non-emergencies</a:t>
            </a:r>
          </a:p>
          <a:p>
            <a:r>
              <a:rPr lang="en-US" sz="2200" dirty="0"/>
              <a:t>For emergencies dial </a:t>
            </a:r>
            <a:r>
              <a:rPr lang="en-US" sz="2200" dirty="0">
                <a:solidFill>
                  <a:srgbClr val="FFFF00"/>
                </a:solidFill>
              </a:rPr>
              <a:t>911</a:t>
            </a:r>
          </a:p>
          <a:p>
            <a:pPr marL="0" indent="0">
              <a:buNone/>
            </a:pPr>
            <a:endParaRPr lang="en-US" sz="1200" dirty="0"/>
          </a:p>
          <a:p>
            <a:pPr marL="0" indent="0">
              <a:buNone/>
            </a:pPr>
            <a:r>
              <a:rPr lang="en-US" sz="2200" b="1" u="sng" dirty="0"/>
              <a:t>ON THE WEB</a:t>
            </a:r>
          </a:p>
          <a:p>
            <a:r>
              <a:rPr lang="en-US" sz="2200" dirty="0"/>
              <a:t>Village Website: </a:t>
            </a:r>
            <a:r>
              <a:rPr lang="en-US" sz="2200" dirty="0">
                <a:hlinkClick r:id="rId2"/>
              </a:rPr>
              <a:t>www.villageofcapevincent.org</a:t>
            </a:r>
            <a:endParaRPr lang="en-US" sz="2200" dirty="0"/>
          </a:p>
          <a:p>
            <a:r>
              <a:rPr lang="en-US" sz="2200" dirty="0"/>
              <a:t>Police </a:t>
            </a:r>
            <a:r>
              <a:rPr lang="en-US" sz="2200" dirty="0" err="1"/>
              <a:t>Dept</a:t>
            </a:r>
            <a:r>
              <a:rPr lang="en-US" sz="2200" dirty="0"/>
              <a:t> email</a:t>
            </a:r>
            <a:r>
              <a:rPr lang="en-US" sz="2200"/>
              <a:t>: </a:t>
            </a:r>
            <a:r>
              <a:rPr lang="en-US" sz="2200">
                <a:hlinkClick r:id="rId3"/>
              </a:rPr>
              <a:t>capevincentpolice@centralny.twcbc.com</a:t>
            </a:r>
            <a:endParaRPr lang="en-US" sz="2200"/>
          </a:p>
          <a:p>
            <a:pPr marL="0" indent="0">
              <a:buNone/>
            </a:pPr>
            <a:endParaRPr lang="en-US" sz="2200" dirty="0"/>
          </a:p>
          <a:p>
            <a:endParaRPr lang="en-US" sz="2200" dirty="0"/>
          </a:p>
        </p:txBody>
      </p:sp>
    </p:spTree>
    <p:extLst>
      <p:ext uri="{BB962C8B-B14F-4D97-AF65-F5344CB8AC3E}">
        <p14:creationId xmlns:p14="http://schemas.microsoft.com/office/powerpoint/2010/main" val="4187060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7527" y="847671"/>
            <a:ext cx="5626441" cy="646331"/>
          </a:xfrm>
          <a:prstGeom prst="rect">
            <a:avLst/>
          </a:prstGeom>
          <a:noFill/>
        </p:spPr>
        <p:txBody>
          <a:bodyPr wrap="square" rtlCol="0">
            <a:spAutoFit/>
          </a:bodyPr>
          <a:lstStyle/>
          <a:p>
            <a:r>
              <a:rPr lang="en-US" sz="3600" b="1" dirty="0"/>
              <a:t>Thank you for your time!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1577" y="1625126"/>
            <a:ext cx="4378343" cy="4875204"/>
          </a:xfrm>
          <a:prstGeom prst="rect">
            <a:avLst/>
          </a:prstGeom>
        </p:spPr>
      </p:pic>
    </p:spTree>
    <p:extLst>
      <p:ext uri="{BB962C8B-B14F-4D97-AF65-F5344CB8AC3E}">
        <p14:creationId xmlns:p14="http://schemas.microsoft.com/office/powerpoint/2010/main" val="136890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09" y="271172"/>
            <a:ext cx="8596668" cy="1826581"/>
          </a:xfrm>
        </p:spPr>
        <p:txBody>
          <a:bodyPr>
            <a:normAutofit/>
          </a:bodyPr>
          <a:lstStyle/>
          <a:p>
            <a:r>
              <a:rPr lang="en-US" sz="5400" dirty="0"/>
              <a:t>Welcome and Introductions</a:t>
            </a:r>
          </a:p>
        </p:txBody>
      </p:sp>
      <p:sp>
        <p:nvSpPr>
          <p:cNvPr id="3" name="Text Placeholder 2"/>
          <p:cNvSpPr>
            <a:spLocks noGrp="1"/>
          </p:cNvSpPr>
          <p:nvPr>
            <p:ph type="body" idx="1"/>
          </p:nvPr>
        </p:nvSpPr>
        <p:spPr>
          <a:xfrm>
            <a:off x="703461" y="2385127"/>
            <a:ext cx="8596668" cy="4120176"/>
          </a:xfrm>
        </p:spPr>
        <p:txBody>
          <a:bodyPr>
            <a:normAutofit/>
          </a:bodyPr>
          <a:lstStyle/>
          <a:p>
            <a:pPr marL="342900" indent="-342900">
              <a:buFont typeface="Arial" panose="020B0604020202020204" pitchFamily="34" charset="0"/>
              <a:buChar char="•"/>
            </a:pPr>
            <a:r>
              <a:rPr lang="en-US" sz="2400" dirty="0"/>
              <a:t>Mayor Jerry Golden</a:t>
            </a:r>
          </a:p>
          <a:p>
            <a:pPr marL="342900" indent="-342900">
              <a:buFont typeface="Arial" panose="020B0604020202020204" pitchFamily="34" charset="0"/>
              <a:buChar char="•"/>
            </a:pPr>
            <a:r>
              <a:rPr lang="en-US" sz="2400" dirty="0"/>
              <a:t>Officer-In-Charge Shaun Cuddeback</a:t>
            </a:r>
          </a:p>
          <a:p>
            <a:pPr marL="342900" indent="-342900">
              <a:buFont typeface="Arial" panose="020B0604020202020204" pitchFamily="34" charset="0"/>
              <a:buChar char="•"/>
            </a:pPr>
            <a:r>
              <a:rPr lang="en-US" sz="2400" dirty="0"/>
              <a:t>Village Board of Trustees</a:t>
            </a:r>
          </a:p>
          <a:p>
            <a:pPr marL="342900" indent="-342900">
              <a:buFont typeface="Arial" panose="020B0604020202020204" pitchFamily="34" charset="0"/>
              <a:buChar char="•"/>
            </a:pPr>
            <a:r>
              <a:rPr lang="en-US" sz="2400" dirty="0"/>
              <a:t>District Attorney’s Office</a:t>
            </a:r>
          </a:p>
          <a:p>
            <a:pPr marL="342900" indent="-342900">
              <a:buFont typeface="Arial" panose="020B0604020202020204" pitchFamily="34" charset="0"/>
              <a:buChar char="•"/>
            </a:pPr>
            <a:r>
              <a:rPr lang="en-US" sz="2400" dirty="0"/>
              <a:t>Probation/Parole</a:t>
            </a:r>
          </a:p>
          <a:p>
            <a:pPr marL="342900" indent="-342900">
              <a:buFont typeface="Arial" panose="020B0604020202020204" pitchFamily="34" charset="0"/>
              <a:buChar char="•"/>
            </a:pPr>
            <a:r>
              <a:rPr lang="en-US" sz="2400" dirty="0"/>
              <a:t>Public Defender’s Office</a:t>
            </a:r>
          </a:p>
          <a:p>
            <a:pPr marL="342900" indent="-342900">
              <a:buFont typeface="Arial" panose="020B0604020202020204" pitchFamily="34" charset="0"/>
              <a:buChar char="•"/>
            </a:pPr>
            <a:r>
              <a:rPr lang="en-US" sz="2400" dirty="0"/>
              <a:t>Community Stakeholders</a:t>
            </a:r>
          </a:p>
          <a:p>
            <a:r>
              <a:rPr lang="en-US" sz="2400" dirty="0"/>
              <a:t>	- Businesses, secular groups, community groups, etc.</a:t>
            </a:r>
          </a:p>
        </p:txBody>
      </p:sp>
    </p:spTree>
    <p:extLst>
      <p:ext uri="{BB962C8B-B14F-4D97-AF65-F5344CB8AC3E}">
        <p14:creationId xmlns:p14="http://schemas.microsoft.com/office/powerpoint/2010/main" val="2098331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49237"/>
            <a:ext cx="8596668" cy="1320800"/>
          </a:xfrm>
        </p:spPr>
        <p:txBody>
          <a:bodyPr>
            <a:normAutofit/>
          </a:bodyPr>
          <a:lstStyle/>
          <a:p>
            <a:r>
              <a:rPr lang="en-US" sz="4800" dirty="0"/>
              <a:t>Meeting Topics</a:t>
            </a:r>
          </a:p>
        </p:txBody>
      </p:sp>
      <p:sp>
        <p:nvSpPr>
          <p:cNvPr id="3" name="Content Placeholder 2"/>
          <p:cNvSpPr>
            <a:spLocks noGrp="1"/>
          </p:cNvSpPr>
          <p:nvPr>
            <p:ph idx="1"/>
          </p:nvPr>
        </p:nvSpPr>
        <p:spPr>
          <a:xfrm>
            <a:off x="677334" y="2630857"/>
            <a:ext cx="8596668" cy="3880773"/>
          </a:xfrm>
        </p:spPr>
        <p:txBody>
          <a:bodyPr/>
          <a:lstStyle/>
          <a:p>
            <a:r>
              <a:rPr lang="en-US" sz="2400" dirty="0"/>
              <a:t>Village Police Department Overview</a:t>
            </a:r>
          </a:p>
          <a:p>
            <a:r>
              <a:rPr lang="en-US" sz="2400" dirty="0"/>
              <a:t>Community-wide Survey Results</a:t>
            </a:r>
          </a:p>
          <a:p>
            <a:r>
              <a:rPr lang="en-US" sz="2400" dirty="0"/>
              <a:t>New York State Police Reform and Reinvention Collaborative</a:t>
            </a:r>
          </a:p>
          <a:p>
            <a:r>
              <a:rPr lang="en-US" sz="2400" dirty="0"/>
              <a:t>Next Steps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10" y="603983"/>
            <a:ext cx="4596493" cy="2652833"/>
          </a:xfrm>
          <a:prstGeom prst="rect">
            <a:avLst/>
          </a:prstGeom>
        </p:spPr>
      </p:pic>
    </p:spTree>
    <p:extLst>
      <p:ext uri="{BB962C8B-B14F-4D97-AF65-F5344CB8AC3E}">
        <p14:creationId xmlns:p14="http://schemas.microsoft.com/office/powerpoint/2010/main" val="3371425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941" y="2468065"/>
            <a:ext cx="10992477" cy="1468800"/>
          </a:xfrm>
        </p:spPr>
        <p:txBody>
          <a:bodyPr>
            <a:normAutofit/>
          </a:bodyPr>
          <a:lstStyle/>
          <a:p>
            <a:r>
              <a:rPr lang="en-US" sz="4800" dirty="0"/>
              <a:t>Village Police Department Overview</a:t>
            </a:r>
          </a:p>
        </p:txBody>
      </p:sp>
      <p:sp>
        <p:nvSpPr>
          <p:cNvPr id="3" name="Text Placeholder 2"/>
          <p:cNvSpPr>
            <a:spLocks noGrp="1"/>
          </p:cNvSpPr>
          <p:nvPr>
            <p:ph type="body" idx="1"/>
          </p:nvPr>
        </p:nvSpPr>
        <p:spPr>
          <a:xfrm>
            <a:off x="677335" y="3991870"/>
            <a:ext cx="8596668" cy="860400"/>
          </a:xfrm>
        </p:spPr>
        <p:txBody>
          <a:bodyPr>
            <a:normAutofit/>
          </a:bodyPr>
          <a:lstStyle/>
          <a:p>
            <a:r>
              <a:rPr lang="en-US" sz="2400" dirty="0"/>
              <a:t>Officer-In-Charge Shaun Cuddeback</a:t>
            </a:r>
          </a:p>
        </p:txBody>
      </p:sp>
    </p:spTree>
    <p:extLst>
      <p:ext uri="{BB962C8B-B14F-4D97-AF65-F5344CB8AC3E}">
        <p14:creationId xmlns:p14="http://schemas.microsoft.com/office/powerpoint/2010/main" val="791226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Mission of the Department</a:t>
            </a:r>
          </a:p>
        </p:txBody>
      </p:sp>
      <p:sp>
        <p:nvSpPr>
          <p:cNvPr id="4" name="TextBox 3"/>
          <p:cNvSpPr txBox="1"/>
          <p:nvPr/>
        </p:nvSpPr>
        <p:spPr>
          <a:xfrm>
            <a:off x="810002" y="2101331"/>
            <a:ext cx="7367347" cy="3416320"/>
          </a:xfrm>
          <a:prstGeom prst="rect">
            <a:avLst/>
          </a:prstGeom>
          <a:noFill/>
        </p:spPr>
        <p:txBody>
          <a:bodyPr wrap="square" rtlCol="0">
            <a:spAutoFit/>
          </a:bodyPr>
          <a:lstStyle/>
          <a:p>
            <a:r>
              <a:rPr lang="en-US" sz="2400" dirty="0"/>
              <a:t>The principal goal of the Cape Vincent Police Department is to preserve the rights of the citizens of the Village of Cape Vincent. Our officers strive to reduce fear in the community through the prevention of crime, protection of persons and property, and the maintenance of order in public places. Experienced officers anticipate and respond to events that threaten public order and the protection of life and property.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8241" y="516654"/>
            <a:ext cx="3117668" cy="2338251"/>
          </a:xfrm>
          <a:prstGeom prst="rect">
            <a:avLst/>
          </a:prstGeom>
        </p:spPr>
      </p:pic>
    </p:spTree>
    <p:extLst>
      <p:ext uri="{BB962C8B-B14F-4D97-AF65-F5344CB8AC3E}">
        <p14:creationId xmlns:p14="http://schemas.microsoft.com/office/powerpoint/2010/main" val="152200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Mission of the Department</a:t>
            </a:r>
          </a:p>
        </p:txBody>
      </p:sp>
      <p:sp>
        <p:nvSpPr>
          <p:cNvPr id="4" name="TextBox 3"/>
          <p:cNvSpPr txBox="1"/>
          <p:nvPr/>
        </p:nvSpPr>
        <p:spPr>
          <a:xfrm>
            <a:off x="810002" y="2101331"/>
            <a:ext cx="7506684" cy="4154984"/>
          </a:xfrm>
          <a:prstGeom prst="rect">
            <a:avLst/>
          </a:prstGeom>
          <a:noFill/>
        </p:spPr>
        <p:txBody>
          <a:bodyPr wrap="square" rtlCol="0">
            <a:spAutoFit/>
          </a:bodyPr>
          <a:lstStyle/>
          <a:p>
            <a:r>
              <a:rPr lang="en-US" sz="2400" dirty="0"/>
              <a:t>Being a part of Jefferson County creates some unique situations for our village, including sharing a border with Canada and the proximity of Ft. Drum. The Police Department will occasionally work in conjunction with other law enforcement agencies, to include JCSO, NYSP, USBP, USCBP, US Army and the USCG.</a:t>
            </a:r>
          </a:p>
          <a:p>
            <a:endParaRPr lang="en-US" sz="2400" dirty="0"/>
          </a:p>
          <a:p>
            <a:r>
              <a:rPr lang="en-US" sz="2400" dirty="0"/>
              <a:t>This department will at all times work in cooperation with community agencies and groups to promote a common understanding of our efforts in law enforcement.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686" y="3866606"/>
            <a:ext cx="3657600" cy="2743200"/>
          </a:xfrm>
          <a:prstGeom prst="rect">
            <a:avLst/>
          </a:prstGeom>
        </p:spPr>
      </p:pic>
    </p:spTree>
    <p:extLst>
      <p:ext uri="{BB962C8B-B14F-4D97-AF65-F5344CB8AC3E}">
        <p14:creationId xmlns:p14="http://schemas.microsoft.com/office/powerpoint/2010/main" val="3703320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Personnel </a:t>
            </a:r>
          </a:p>
        </p:txBody>
      </p:sp>
      <p:sp>
        <p:nvSpPr>
          <p:cNvPr id="3" name="Content Placeholder 2"/>
          <p:cNvSpPr>
            <a:spLocks noGrp="1"/>
          </p:cNvSpPr>
          <p:nvPr>
            <p:ph idx="1"/>
          </p:nvPr>
        </p:nvSpPr>
        <p:spPr>
          <a:xfrm>
            <a:off x="677334" y="1829283"/>
            <a:ext cx="8596668" cy="4690787"/>
          </a:xfrm>
        </p:spPr>
        <p:txBody>
          <a:bodyPr>
            <a:normAutofit/>
          </a:bodyPr>
          <a:lstStyle/>
          <a:p>
            <a:r>
              <a:rPr lang="en-US" sz="2400" dirty="0"/>
              <a:t>Consists of 5 part-time sworn police officers</a:t>
            </a:r>
          </a:p>
          <a:p>
            <a:r>
              <a:rPr lang="en-US" sz="2400" dirty="0"/>
              <a:t>Currently employ officers from JCSO, WPD and retired NYSP</a:t>
            </a:r>
          </a:p>
          <a:p>
            <a:r>
              <a:rPr lang="en-US" sz="2400" dirty="0"/>
              <a:t>Officer-In-Charge Shaun Cuddeback manages and supervises the operations of the Department, 14 years with the Village, 2 years as Officer-In-Charge</a:t>
            </a:r>
          </a:p>
          <a:p>
            <a:r>
              <a:rPr lang="en-US" sz="2400" dirty="0"/>
              <a:t>21 years with the Jefferson County Sheriff’s Office, 3 years as 911 Dispatcher, 9 years as K9 Handler, 8 years as Sergeant, last 4 as Administrative Sergeant</a:t>
            </a:r>
          </a:p>
          <a:p>
            <a:r>
              <a:rPr lang="en-US" sz="2400" dirty="0"/>
              <a:t>Over 70 years combined law enforcement experience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270000"/>
            <a:ext cx="2676483" cy="2682059"/>
          </a:xfrm>
          <a:prstGeom prst="rect">
            <a:avLst/>
          </a:prstGeom>
        </p:spPr>
      </p:pic>
    </p:spTree>
    <p:extLst>
      <p:ext uri="{BB962C8B-B14F-4D97-AF65-F5344CB8AC3E}">
        <p14:creationId xmlns:p14="http://schemas.microsoft.com/office/powerpoint/2010/main" val="1078958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Services</a:t>
            </a:r>
          </a:p>
        </p:txBody>
      </p:sp>
      <p:sp>
        <p:nvSpPr>
          <p:cNvPr id="3" name="Content Placeholder 2"/>
          <p:cNvSpPr>
            <a:spLocks noGrp="1"/>
          </p:cNvSpPr>
          <p:nvPr>
            <p:ph idx="1"/>
          </p:nvPr>
        </p:nvSpPr>
        <p:spPr>
          <a:xfrm>
            <a:off x="810000" y="2359919"/>
            <a:ext cx="10913062" cy="4046568"/>
          </a:xfrm>
        </p:spPr>
        <p:txBody>
          <a:bodyPr>
            <a:normAutofit/>
          </a:bodyPr>
          <a:lstStyle/>
          <a:p>
            <a:r>
              <a:rPr lang="en-US" sz="2400" dirty="0"/>
              <a:t>Dedicated Road Patrol and Police Enforcement of the Village</a:t>
            </a:r>
          </a:p>
          <a:p>
            <a:r>
              <a:rPr lang="en-US" sz="2400" dirty="0"/>
              <a:t>Enforce NYS Penal Law, VTL, and local ordinances</a:t>
            </a:r>
          </a:p>
          <a:p>
            <a:r>
              <a:rPr lang="en-US" sz="2400" dirty="0"/>
              <a:t>Accident and Criminal Investigations</a:t>
            </a:r>
          </a:p>
          <a:p>
            <a:r>
              <a:rPr lang="en-US" sz="2400" dirty="0"/>
              <a:t>First Aid Response</a:t>
            </a:r>
          </a:p>
          <a:p>
            <a:r>
              <a:rPr lang="en-US" sz="2400" dirty="0"/>
              <a:t>Welfare Checks</a:t>
            </a:r>
          </a:p>
          <a:p>
            <a:r>
              <a:rPr lang="en-US" sz="2400" dirty="0"/>
              <a:t>Home Checks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5756" y="3784119"/>
            <a:ext cx="3496491" cy="2622368"/>
          </a:xfrm>
          <a:prstGeom prst="rect">
            <a:avLst/>
          </a:prstGeom>
        </p:spPr>
      </p:pic>
    </p:spTree>
    <p:extLst>
      <p:ext uri="{BB962C8B-B14F-4D97-AF65-F5344CB8AC3E}">
        <p14:creationId xmlns:p14="http://schemas.microsoft.com/office/powerpoint/2010/main" val="1639552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1566</TotalTime>
  <Words>924</Words>
  <Application>Microsoft Office PowerPoint</Application>
  <PresentationFormat>Widescreen</PresentationFormat>
  <Paragraphs>103</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Wingdings</vt:lpstr>
      <vt:lpstr>Wingdings 3</vt:lpstr>
      <vt:lpstr>Facet</vt:lpstr>
      <vt:lpstr>      Village of Cape Vincent  Police Outreach  </vt:lpstr>
      <vt:lpstr>Welcome and Introductions</vt:lpstr>
      <vt:lpstr>Welcome and Introductions</vt:lpstr>
      <vt:lpstr>Meeting Topics</vt:lpstr>
      <vt:lpstr>Village Police Department Overview</vt:lpstr>
      <vt:lpstr>Mission of the Department</vt:lpstr>
      <vt:lpstr>Mission of the Department</vt:lpstr>
      <vt:lpstr>Department Personnel </vt:lpstr>
      <vt:lpstr>Department Services</vt:lpstr>
      <vt:lpstr>Community Survey</vt:lpstr>
      <vt:lpstr>Community Survey Overview</vt:lpstr>
      <vt:lpstr>Community Survey Overview</vt:lpstr>
      <vt:lpstr>NYS Police Reform and Reinvention Collaborative</vt:lpstr>
      <vt:lpstr>New York State Police Reform and Reinvention Collaborative </vt:lpstr>
      <vt:lpstr>New York State Police Reform and Reinvention Collaborative </vt:lpstr>
      <vt:lpstr>New York State Police Reform and Reinvention Collaborative </vt:lpstr>
      <vt:lpstr>New York State Police Reform and Reinvention Collaborative </vt:lpstr>
      <vt:lpstr>Next Steps </vt:lpstr>
      <vt:lpstr>Next Steps </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Village of Hamburg  Police Outreach</dc:title>
  <dc:creator>jcozza</dc:creator>
  <cp:lastModifiedBy>Mary Rupp</cp:lastModifiedBy>
  <cp:revision>72</cp:revision>
  <cp:lastPrinted>2021-02-04T13:42:45Z</cp:lastPrinted>
  <dcterms:created xsi:type="dcterms:W3CDTF">2021-01-28T20:09:51Z</dcterms:created>
  <dcterms:modified xsi:type="dcterms:W3CDTF">2021-03-11T15:53:41Z</dcterms:modified>
</cp:coreProperties>
</file>